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6/7/2021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9287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6/7/2021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34930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6/7/2021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293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6/7/2021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238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6/7/2021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97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6/7/2021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938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6/7/2021</a:t>
            </a:fld>
            <a:endParaRPr lang="el-GR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8827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6/7/2021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1856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6/7/2021</a:t>
            </a:fld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8256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6/7/2021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86693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6/7/2021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79145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3564A-D0E6-41E0-97E6-9B3733DFDE98}" type="datetimeFigureOut">
              <a:rPr lang="el-GR" smtClean="0"/>
              <a:t>6/7/2021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91066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214312" y="1288573"/>
            <a:ext cx="8715375" cy="4905375"/>
            <a:chOff x="135" y="794"/>
            <a:chExt cx="5490" cy="3090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135" y="794"/>
              <a:ext cx="5490" cy="3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grpSp>
          <p:nvGrpSpPr>
            <p:cNvPr id="6" name="Group 205"/>
            <p:cNvGrpSpPr>
              <a:grpSpLocks/>
            </p:cNvGrpSpPr>
            <p:nvPr/>
          </p:nvGrpSpPr>
          <p:grpSpPr bwMode="auto">
            <a:xfrm>
              <a:off x="129" y="788"/>
              <a:ext cx="5502" cy="3102"/>
              <a:chOff x="129" y="788"/>
              <a:chExt cx="5502" cy="3102"/>
            </a:xfrm>
          </p:grpSpPr>
          <p:sp>
            <p:nvSpPr>
              <p:cNvPr id="19" name="Rectangle 5"/>
              <p:cNvSpPr>
                <a:spLocks noChangeArrowheads="1"/>
              </p:cNvSpPr>
              <p:nvPr/>
            </p:nvSpPr>
            <p:spPr bwMode="auto">
              <a:xfrm>
                <a:off x="135" y="794"/>
                <a:ext cx="5490" cy="480"/>
              </a:xfrm>
              <a:prstGeom prst="rect">
                <a:avLst/>
              </a:prstGeom>
              <a:solidFill>
                <a:srgbClr val="A6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" name="Rectangle 6"/>
              <p:cNvSpPr>
                <a:spLocks noChangeArrowheads="1"/>
              </p:cNvSpPr>
              <p:nvPr/>
            </p:nvSpPr>
            <p:spPr bwMode="auto">
              <a:xfrm>
                <a:off x="135" y="1514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" name="Rectangle 7"/>
              <p:cNvSpPr>
                <a:spLocks noChangeArrowheads="1"/>
              </p:cNvSpPr>
              <p:nvPr/>
            </p:nvSpPr>
            <p:spPr bwMode="auto">
              <a:xfrm>
                <a:off x="135" y="1760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135" y="2042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7" name="Rectangle 9"/>
              <p:cNvSpPr>
                <a:spLocks noChangeArrowheads="1"/>
              </p:cNvSpPr>
              <p:nvPr/>
            </p:nvSpPr>
            <p:spPr bwMode="auto">
              <a:xfrm>
                <a:off x="135" y="2300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8" name="Rectangle 10"/>
              <p:cNvSpPr>
                <a:spLocks noChangeArrowheads="1"/>
              </p:cNvSpPr>
              <p:nvPr/>
            </p:nvSpPr>
            <p:spPr bwMode="auto">
              <a:xfrm>
                <a:off x="135" y="3200"/>
                <a:ext cx="5490" cy="6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9" name="Rectangle 11"/>
              <p:cNvSpPr>
                <a:spLocks noChangeArrowheads="1"/>
              </p:cNvSpPr>
              <p:nvPr/>
            </p:nvSpPr>
            <p:spPr bwMode="auto">
              <a:xfrm>
                <a:off x="2043" y="3464"/>
                <a:ext cx="1458" cy="39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0" name="Rectangle 12"/>
              <p:cNvSpPr>
                <a:spLocks noChangeArrowheads="1"/>
              </p:cNvSpPr>
              <p:nvPr/>
            </p:nvSpPr>
            <p:spPr bwMode="auto">
              <a:xfrm>
                <a:off x="135" y="3848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1" name="Rectangle 13"/>
              <p:cNvSpPr>
                <a:spLocks noChangeArrowheads="1"/>
              </p:cNvSpPr>
              <p:nvPr/>
            </p:nvSpPr>
            <p:spPr bwMode="auto">
              <a:xfrm>
                <a:off x="153" y="866"/>
                <a:ext cx="132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ΣΤΟΧΟΣ ΠΟΛΙΤΙΚΗΣ/ Policy Objective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4" name="Rectangle 14"/>
              <p:cNvSpPr>
                <a:spLocks noChangeArrowheads="1"/>
              </p:cNvSpPr>
              <p:nvPr/>
            </p:nvSpPr>
            <p:spPr bwMode="auto">
              <a:xfrm>
                <a:off x="153" y="1106"/>
                <a:ext cx="129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ΕΙΔΙΚΟΣ ΣΤΟΧΟΣ/ Specific Objective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5" name="Rectangle 15"/>
              <p:cNvSpPr>
                <a:spLocks noChangeArrowheads="1"/>
              </p:cNvSpPr>
              <p:nvPr/>
            </p:nvSpPr>
            <p:spPr bwMode="auto">
              <a:xfrm>
                <a:off x="150" y="1622"/>
                <a:ext cx="1734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ΤΙΤΛΟΣ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ΠΡΑΞΗΣ_Κωδικός</a:t>
                </a: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ΟΠΣ/ Project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Title_MIS</a:t>
                </a:r>
                <a:endParaRPr kumimoji="0" 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6" name="Rectangle 16"/>
              <p:cNvSpPr>
                <a:spLocks noChangeArrowheads="1"/>
              </p:cNvSpPr>
              <p:nvPr/>
            </p:nvSpPr>
            <p:spPr bwMode="auto">
              <a:xfrm>
                <a:off x="144" y="1880"/>
                <a:ext cx="1488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ΔΙΚΑΙΟΥΧΟΣ ΦΟΡΕΑΣ/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Proposal</a:t>
                </a: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Promoter</a:t>
                </a:r>
                <a:endParaRPr kumimoji="0" 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9" name="Rectangle 18"/>
              <p:cNvSpPr>
                <a:spLocks noChangeArrowheads="1"/>
              </p:cNvSpPr>
              <p:nvPr/>
            </p:nvSpPr>
            <p:spPr bwMode="auto">
              <a:xfrm>
                <a:off x="153" y="2144"/>
                <a:ext cx="798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ΤΟΠΟΘΕΣΙΑ/ Location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0" name="Rectangle 19"/>
              <p:cNvSpPr>
                <a:spLocks noChangeArrowheads="1"/>
              </p:cNvSpPr>
              <p:nvPr/>
            </p:nvSpPr>
            <p:spPr bwMode="auto">
              <a:xfrm>
                <a:off x="153" y="2720"/>
                <a:ext cx="159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ΣΥΝΟΠΤΙΚΗ ΠΕΡΙΓΡΑΦΗ/ Outline Description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1" name="Rectangle 20"/>
              <p:cNvSpPr>
                <a:spLocks noChangeArrowheads="1"/>
              </p:cNvSpPr>
              <p:nvPr/>
            </p:nvSpPr>
            <p:spPr bwMode="auto">
              <a:xfrm>
                <a:off x="153" y="223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2" name="Rectangle 21"/>
              <p:cNvSpPr>
                <a:spLocks noChangeArrowheads="1"/>
              </p:cNvSpPr>
              <p:nvPr/>
            </p:nvSpPr>
            <p:spPr bwMode="auto">
              <a:xfrm>
                <a:off x="2061" y="310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3" name="Rectangle 22"/>
              <p:cNvSpPr>
                <a:spLocks noChangeArrowheads="1"/>
              </p:cNvSpPr>
              <p:nvPr/>
            </p:nvSpPr>
            <p:spPr bwMode="auto">
              <a:xfrm>
                <a:off x="153" y="3506"/>
                <a:ext cx="195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ΠΡΟΫΠΟΛΟΓΙΣΜΟΣ/ΤΑΜΕΙΟ/ Estimated Cost &amp;Funding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4" name="Rectangle 23"/>
              <p:cNvSpPr>
                <a:spLocks noChangeArrowheads="1"/>
              </p:cNvSpPr>
              <p:nvPr/>
            </p:nvSpPr>
            <p:spPr bwMode="auto">
              <a:xfrm>
                <a:off x="153" y="378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5" name="Rectangle 24"/>
              <p:cNvSpPr>
                <a:spLocks noChangeArrowheads="1"/>
              </p:cNvSpPr>
              <p:nvPr/>
            </p:nvSpPr>
            <p:spPr bwMode="auto">
              <a:xfrm>
                <a:off x="3513" y="375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6" name="Rectangle 25"/>
              <p:cNvSpPr>
                <a:spLocks noChangeArrowheads="1"/>
              </p:cNvSpPr>
              <p:nvPr/>
            </p:nvSpPr>
            <p:spPr bwMode="auto">
              <a:xfrm>
                <a:off x="2499" y="3314"/>
                <a:ext cx="60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ΤΑΜΕΙΟ/ Source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7" name="Rectangle 26"/>
              <p:cNvSpPr>
                <a:spLocks noChangeArrowheads="1"/>
              </p:cNvSpPr>
              <p:nvPr/>
            </p:nvSpPr>
            <p:spPr bwMode="auto">
              <a:xfrm>
                <a:off x="2061" y="375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8" name="Rectangle 27"/>
              <p:cNvSpPr>
                <a:spLocks noChangeArrowheads="1"/>
              </p:cNvSpPr>
              <p:nvPr/>
            </p:nvSpPr>
            <p:spPr bwMode="auto">
              <a:xfrm>
                <a:off x="2877" y="3164"/>
                <a:ext cx="180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1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   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9" name="Rectangle 28"/>
              <p:cNvSpPr>
                <a:spLocks noChangeArrowheads="1"/>
              </p:cNvSpPr>
              <p:nvPr/>
            </p:nvSpPr>
            <p:spPr bwMode="auto">
              <a:xfrm>
                <a:off x="2067" y="914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0" name="Rectangle 29"/>
              <p:cNvSpPr>
                <a:spLocks noChangeArrowheads="1"/>
              </p:cNvSpPr>
              <p:nvPr/>
            </p:nvSpPr>
            <p:spPr bwMode="auto">
              <a:xfrm>
                <a:off x="2067" y="1400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1" name="Rectangle 30"/>
              <p:cNvSpPr>
                <a:spLocks noChangeArrowheads="1"/>
              </p:cNvSpPr>
              <p:nvPr/>
            </p:nvSpPr>
            <p:spPr bwMode="auto">
              <a:xfrm>
                <a:off x="159" y="1430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2" name="Rectangle 31"/>
              <p:cNvSpPr>
                <a:spLocks noChangeArrowheads="1"/>
              </p:cNvSpPr>
              <p:nvPr/>
            </p:nvSpPr>
            <p:spPr bwMode="auto">
              <a:xfrm>
                <a:off x="2067" y="1148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3" name="Rectangle 32"/>
              <p:cNvSpPr>
                <a:spLocks noChangeArrowheads="1"/>
              </p:cNvSpPr>
              <p:nvPr/>
            </p:nvSpPr>
            <p:spPr bwMode="auto">
              <a:xfrm>
                <a:off x="4191" y="3314"/>
                <a:ext cx="552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ΚΟΣΤΟΣ/ Cost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4" name="Rectangle 33"/>
              <p:cNvSpPr>
                <a:spLocks noChangeArrowheads="1"/>
              </p:cNvSpPr>
              <p:nvPr/>
            </p:nvSpPr>
            <p:spPr bwMode="auto">
              <a:xfrm>
                <a:off x="4683" y="3314"/>
                <a:ext cx="264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(Euros)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5" name="Rectangle 34"/>
              <p:cNvSpPr>
                <a:spLocks noChangeArrowheads="1"/>
              </p:cNvSpPr>
              <p:nvPr/>
            </p:nvSpPr>
            <p:spPr bwMode="auto">
              <a:xfrm>
                <a:off x="2061" y="166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6" name="Rectangle 35"/>
              <p:cNvSpPr>
                <a:spLocks noChangeArrowheads="1"/>
              </p:cNvSpPr>
              <p:nvPr/>
            </p:nvSpPr>
            <p:spPr bwMode="auto">
              <a:xfrm>
                <a:off x="153" y="316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7" name="Rectangle 36"/>
              <p:cNvSpPr>
                <a:spLocks noChangeArrowheads="1"/>
              </p:cNvSpPr>
              <p:nvPr/>
            </p:nvSpPr>
            <p:spPr bwMode="auto">
              <a:xfrm>
                <a:off x="153" y="169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8" name="Rectangle 37"/>
              <p:cNvSpPr>
                <a:spLocks noChangeArrowheads="1"/>
              </p:cNvSpPr>
              <p:nvPr/>
            </p:nvSpPr>
            <p:spPr bwMode="auto">
              <a:xfrm>
                <a:off x="2061" y="1946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9" name="Rectangle 38"/>
              <p:cNvSpPr>
                <a:spLocks noChangeArrowheads="1"/>
              </p:cNvSpPr>
              <p:nvPr/>
            </p:nvSpPr>
            <p:spPr bwMode="auto">
              <a:xfrm>
                <a:off x="153" y="1976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0" name="Rectangle 39"/>
              <p:cNvSpPr>
                <a:spLocks noChangeArrowheads="1"/>
              </p:cNvSpPr>
              <p:nvPr/>
            </p:nvSpPr>
            <p:spPr bwMode="auto">
              <a:xfrm>
                <a:off x="2061" y="220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1" name="Line 40"/>
              <p:cNvSpPr>
                <a:spLocks noChangeShapeType="1"/>
              </p:cNvSpPr>
              <p:nvPr/>
            </p:nvSpPr>
            <p:spPr bwMode="auto">
              <a:xfrm flipV="1">
                <a:off x="135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2" name="Rectangle 41"/>
              <p:cNvSpPr>
                <a:spLocks noChangeArrowheads="1"/>
              </p:cNvSpPr>
              <p:nvPr/>
            </p:nvSpPr>
            <p:spPr bwMode="auto">
              <a:xfrm>
                <a:off x="135" y="78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3" name="Rectangle 42"/>
              <p:cNvSpPr>
                <a:spLocks noChangeArrowheads="1"/>
              </p:cNvSpPr>
              <p:nvPr/>
            </p:nvSpPr>
            <p:spPr bwMode="auto">
              <a:xfrm>
                <a:off x="141" y="788"/>
                <a:ext cx="5484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4" name="Line 43"/>
              <p:cNvSpPr>
                <a:spLocks noChangeShapeType="1"/>
              </p:cNvSpPr>
              <p:nvPr/>
            </p:nvSpPr>
            <p:spPr bwMode="auto">
              <a:xfrm flipV="1">
                <a:off x="5619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5" name="Rectangle 44"/>
              <p:cNvSpPr>
                <a:spLocks noChangeArrowheads="1"/>
              </p:cNvSpPr>
              <p:nvPr/>
            </p:nvSpPr>
            <p:spPr bwMode="auto">
              <a:xfrm>
                <a:off x="5619" y="78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6" name="Line 45"/>
              <p:cNvSpPr>
                <a:spLocks noChangeShapeType="1"/>
              </p:cNvSpPr>
              <p:nvPr/>
            </p:nvSpPr>
            <p:spPr bwMode="auto">
              <a:xfrm>
                <a:off x="141" y="1028"/>
                <a:ext cx="547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7" name="Rectangle 46"/>
              <p:cNvSpPr>
                <a:spLocks noChangeArrowheads="1"/>
              </p:cNvSpPr>
              <p:nvPr/>
            </p:nvSpPr>
            <p:spPr bwMode="auto">
              <a:xfrm>
                <a:off x="141" y="1028"/>
                <a:ext cx="5472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8" name="Rectangle 47"/>
              <p:cNvSpPr>
                <a:spLocks noChangeArrowheads="1"/>
              </p:cNvSpPr>
              <p:nvPr/>
            </p:nvSpPr>
            <p:spPr bwMode="auto">
              <a:xfrm>
                <a:off x="129" y="788"/>
                <a:ext cx="12" cy="48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9" name="Line 48"/>
              <p:cNvSpPr>
                <a:spLocks noChangeShapeType="1"/>
              </p:cNvSpPr>
              <p:nvPr/>
            </p:nvSpPr>
            <p:spPr bwMode="auto">
              <a:xfrm>
                <a:off x="2043" y="800"/>
                <a:ext cx="0" cy="46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0" name="Rectangle 49"/>
              <p:cNvSpPr>
                <a:spLocks noChangeArrowheads="1"/>
              </p:cNvSpPr>
              <p:nvPr/>
            </p:nvSpPr>
            <p:spPr bwMode="auto">
              <a:xfrm>
                <a:off x="2043" y="800"/>
                <a:ext cx="6" cy="46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1" name="Rectangle 50"/>
              <p:cNvSpPr>
                <a:spLocks noChangeArrowheads="1"/>
              </p:cNvSpPr>
              <p:nvPr/>
            </p:nvSpPr>
            <p:spPr bwMode="auto">
              <a:xfrm>
                <a:off x="141" y="1262"/>
                <a:ext cx="5484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2" name="Rectangle 51"/>
              <p:cNvSpPr>
                <a:spLocks noChangeArrowheads="1"/>
              </p:cNvSpPr>
              <p:nvPr/>
            </p:nvSpPr>
            <p:spPr bwMode="auto">
              <a:xfrm>
                <a:off x="5613" y="800"/>
                <a:ext cx="12" cy="47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3" name="Line 52"/>
              <p:cNvSpPr>
                <a:spLocks noChangeShapeType="1"/>
              </p:cNvSpPr>
              <p:nvPr/>
            </p:nvSpPr>
            <p:spPr bwMode="auto">
              <a:xfrm>
                <a:off x="135" y="1274"/>
                <a:ext cx="0" cy="24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4" name="Rectangle 53"/>
              <p:cNvSpPr>
                <a:spLocks noChangeArrowheads="1"/>
              </p:cNvSpPr>
              <p:nvPr/>
            </p:nvSpPr>
            <p:spPr bwMode="auto">
              <a:xfrm>
                <a:off x="135" y="1274"/>
                <a:ext cx="6" cy="24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5" name="Line 54"/>
              <p:cNvSpPr>
                <a:spLocks noChangeShapeType="1"/>
              </p:cNvSpPr>
              <p:nvPr/>
            </p:nvSpPr>
            <p:spPr bwMode="auto">
              <a:xfrm>
                <a:off x="135" y="1514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6" name="Rectangle 55"/>
              <p:cNvSpPr>
                <a:spLocks noChangeArrowheads="1"/>
              </p:cNvSpPr>
              <p:nvPr/>
            </p:nvSpPr>
            <p:spPr bwMode="auto">
              <a:xfrm>
                <a:off x="135" y="1514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7" name="Line 56"/>
              <p:cNvSpPr>
                <a:spLocks noChangeShapeType="1"/>
              </p:cNvSpPr>
              <p:nvPr/>
            </p:nvSpPr>
            <p:spPr bwMode="auto">
              <a:xfrm>
                <a:off x="135" y="1520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8" name="Rectangle 57"/>
              <p:cNvSpPr>
                <a:spLocks noChangeArrowheads="1"/>
              </p:cNvSpPr>
              <p:nvPr/>
            </p:nvSpPr>
            <p:spPr bwMode="auto">
              <a:xfrm>
                <a:off x="135" y="1520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9" name="Line 58"/>
              <p:cNvSpPr>
                <a:spLocks noChangeShapeType="1"/>
              </p:cNvSpPr>
              <p:nvPr/>
            </p:nvSpPr>
            <p:spPr bwMode="auto">
              <a:xfrm>
                <a:off x="2043" y="1274"/>
                <a:ext cx="0" cy="24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0" name="Rectangle 59"/>
              <p:cNvSpPr>
                <a:spLocks noChangeArrowheads="1"/>
              </p:cNvSpPr>
              <p:nvPr/>
            </p:nvSpPr>
            <p:spPr bwMode="auto">
              <a:xfrm>
                <a:off x="2043" y="1274"/>
                <a:ext cx="6" cy="2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1" name="Line 60"/>
              <p:cNvSpPr>
                <a:spLocks noChangeShapeType="1"/>
              </p:cNvSpPr>
              <p:nvPr/>
            </p:nvSpPr>
            <p:spPr bwMode="auto">
              <a:xfrm>
                <a:off x="135" y="1544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2" name="Rectangle 61"/>
              <p:cNvSpPr>
                <a:spLocks noChangeArrowheads="1"/>
              </p:cNvSpPr>
              <p:nvPr/>
            </p:nvSpPr>
            <p:spPr bwMode="auto">
              <a:xfrm>
                <a:off x="135" y="1544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3" name="Line 62"/>
              <p:cNvSpPr>
                <a:spLocks noChangeShapeType="1"/>
              </p:cNvSpPr>
              <p:nvPr/>
            </p:nvSpPr>
            <p:spPr bwMode="auto">
              <a:xfrm>
                <a:off x="135" y="1550"/>
                <a:ext cx="0" cy="2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4" name="Rectangle 63"/>
              <p:cNvSpPr>
                <a:spLocks noChangeArrowheads="1"/>
              </p:cNvSpPr>
              <p:nvPr/>
            </p:nvSpPr>
            <p:spPr bwMode="auto">
              <a:xfrm>
                <a:off x="135" y="1550"/>
                <a:ext cx="6" cy="2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5" name="Line 64"/>
              <p:cNvSpPr>
                <a:spLocks noChangeShapeType="1"/>
              </p:cNvSpPr>
              <p:nvPr/>
            </p:nvSpPr>
            <p:spPr bwMode="auto">
              <a:xfrm>
                <a:off x="135" y="176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6" name="Rectangle 65"/>
              <p:cNvSpPr>
                <a:spLocks noChangeArrowheads="1"/>
              </p:cNvSpPr>
              <p:nvPr/>
            </p:nvSpPr>
            <p:spPr bwMode="auto">
              <a:xfrm>
                <a:off x="135" y="176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7" name="Line 66"/>
              <p:cNvSpPr>
                <a:spLocks noChangeShapeType="1"/>
              </p:cNvSpPr>
              <p:nvPr/>
            </p:nvSpPr>
            <p:spPr bwMode="auto">
              <a:xfrm>
                <a:off x="135" y="176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8" name="Rectangle 67"/>
              <p:cNvSpPr>
                <a:spLocks noChangeArrowheads="1"/>
              </p:cNvSpPr>
              <p:nvPr/>
            </p:nvSpPr>
            <p:spPr bwMode="auto">
              <a:xfrm>
                <a:off x="135" y="176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9" name="Line 68"/>
              <p:cNvSpPr>
                <a:spLocks noChangeShapeType="1"/>
              </p:cNvSpPr>
              <p:nvPr/>
            </p:nvSpPr>
            <p:spPr bwMode="auto">
              <a:xfrm>
                <a:off x="2043" y="1550"/>
                <a:ext cx="0" cy="2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0" name="Rectangle 69"/>
              <p:cNvSpPr>
                <a:spLocks noChangeArrowheads="1"/>
              </p:cNvSpPr>
              <p:nvPr/>
            </p:nvSpPr>
            <p:spPr bwMode="auto">
              <a:xfrm>
                <a:off x="2043" y="1550"/>
                <a:ext cx="6" cy="2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1" name="Line 70"/>
              <p:cNvSpPr>
                <a:spLocks noChangeShapeType="1"/>
              </p:cNvSpPr>
              <p:nvPr/>
            </p:nvSpPr>
            <p:spPr bwMode="auto">
              <a:xfrm>
                <a:off x="135" y="179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2" name="Rectangle 71"/>
              <p:cNvSpPr>
                <a:spLocks noChangeArrowheads="1"/>
              </p:cNvSpPr>
              <p:nvPr/>
            </p:nvSpPr>
            <p:spPr bwMode="auto">
              <a:xfrm>
                <a:off x="135" y="179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3" name="Line 72"/>
              <p:cNvSpPr>
                <a:spLocks noChangeShapeType="1"/>
              </p:cNvSpPr>
              <p:nvPr/>
            </p:nvSpPr>
            <p:spPr bwMode="auto">
              <a:xfrm>
                <a:off x="135" y="1796"/>
                <a:ext cx="0" cy="24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4" name="Rectangle 73"/>
              <p:cNvSpPr>
                <a:spLocks noChangeArrowheads="1"/>
              </p:cNvSpPr>
              <p:nvPr/>
            </p:nvSpPr>
            <p:spPr bwMode="auto">
              <a:xfrm>
                <a:off x="135" y="1796"/>
                <a:ext cx="6" cy="2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5" name="Line 74"/>
              <p:cNvSpPr>
                <a:spLocks noChangeShapeType="1"/>
              </p:cNvSpPr>
              <p:nvPr/>
            </p:nvSpPr>
            <p:spPr bwMode="auto">
              <a:xfrm>
                <a:off x="135" y="2042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6" name="Rectangle 75"/>
              <p:cNvSpPr>
                <a:spLocks noChangeArrowheads="1"/>
              </p:cNvSpPr>
              <p:nvPr/>
            </p:nvSpPr>
            <p:spPr bwMode="auto">
              <a:xfrm>
                <a:off x="135" y="2042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7" name="Line 76"/>
              <p:cNvSpPr>
                <a:spLocks noChangeShapeType="1"/>
              </p:cNvSpPr>
              <p:nvPr/>
            </p:nvSpPr>
            <p:spPr bwMode="auto">
              <a:xfrm>
                <a:off x="135" y="204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8" name="Rectangle 77"/>
              <p:cNvSpPr>
                <a:spLocks noChangeArrowheads="1"/>
              </p:cNvSpPr>
              <p:nvPr/>
            </p:nvSpPr>
            <p:spPr bwMode="auto">
              <a:xfrm>
                <a:off x="135" y="2048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9" name="Line 78"/>
              <p:cNvSpPr>
                <a:spLocks noChangeShapeType="1"/>
              </p:cNvSpPr>
              <p:nvPr/>
            </p:nvSpPr>
            <p:spPr bwMode="auto">
              <a:xfrm>
                <a:off x="2043" y="1796"/>
                <a:ext cx="0" cy="25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0" name="Rectangle 79"/>
              <p:cNvSpPr>
                <a:spLocks noChangeArrowheads="1"/>
              </p:cNvSpPr>
              <p:nvPr/>
            </p:nvSpPr>
            <p:spPr bwMode="auto">
              <a:xfrm>
                <a:off x="2043" y="1796"/>
                <a:ext cx="6" cy="2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1" name="Line 80"/>
              <p:cNvSpPr>
                <a:spLocks noChangeShapeType="1"/>
              </p:cNvSpPr>
              <p:nvPr/>
            </p:nvSpPr>
            <p:spPr bwMode="auto">
              <a:xfrm>
                <a:off x="135" y="2072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2" name="Rectangle 81"/>
              <p:cNvSpPr>
                <a:spLocks noChangeArrowheads="1"/>
              </p:cNvSpPr>
              <p:nvPr/>
            </p:nvSpPr>
            <p:spPr bwMode="auto">
              <a:xfrm>
                <a:off x="135" y="2072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3" name="Line 82"/>
              <p:cNvSpPr>
                <a:spLocks noChangeShapeType="1"/>
              </p:cNvSpPr>
              <p:nvPr/>
            </p:nvSpPr>
            <p:spPr bwMode="auto">
              <a:xfrm>
                <a:off x="135" y="2078"/>
                <a:ext cx="0" cy="22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4" name="Rectangle 83"/>
              <p:cNvSpPr>
                <a:spLocks noChangeArrowheads="1"/>
              </p:cNvSpPr>
              <p:nvPr/>
            </p:nvSpPr>
            <p:spPr bwMode="auto">
              <a:xfrm>
                <a:off x="135" y="2078"/>
                <a:ext cx="6" cy="22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5" name="Line 84"/>
              <p:cNvSpPr>
                <a:spLocks noChangeShapeType="1"/>
              </p:cNvSpPr>
              <p:nvPr/>
            </p:nvSpPr>
            <p:spPr bwMode="auto">
              <a:xfrm>
                <a:off x="135" y="230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6" name="Rectangle 85"/>
              <p:cNvSpPr>
                <a:spLocks noChangeArrowheads="1"/>
              </p:cNvSpPr>
              <p:nvPr/>
            </p:nvSpPr>
            <p:spPr bwMode="auto">
              <a:xfrm>
                <a:off x="135" y="230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7" name="Line 86"/>
              <p:cNvSpPr>
                <a:spLocks noChangeShapeType="1"/>
              </p:cNvSpPr>
              <p:nvPr/>
            </p:nvSpPr>
            <p:spPr bwMode="auto">
              <a:xfrm>
                <a:off x="135" y="230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8" name="Rectangle 87"/>
              <p:cNvSpPr>
                <a:spLocks noChangeArrowheads="1"/>
              </p:cNvSpPr>
              <p:nvPr/>
            </p:nvSpPr>
            <p:spPr bwMode="auto">
              <a:xfrm>
                <a:off x="135" y="230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9" name="Line 88"/>
              <p:cNvSpPr>
                <a:spLocks noChangeShapeType="1"/>
              </p:cNvSpPr>
              <p:nvPr/>
            </p:nvSpPr>
            <p:spPr bwMode="auto">
              <a:xfrm>
                <a:off x="2043" y="2078"/>
                <a:ext cx="0" cy="22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0" name="Rectangle 89"/>
              <p:cNvSpPr>
                <a:spLocks noChangeArrowheads="1"/>
              </p:cNvSpPr>
              <p:nvPr/>
            </p:nvSpPr>
            <p:spPr bwMode="auto">
              <a:xfrm>
                <a:off x="2043" y="2078"/>
                <a:ext cx="6" cy="22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1" name="Line 90"/>
              <p:cNvSpPr>
                <a:spLocks noChangeShapeType="1"/>
              </p:cNvSpPr>
              <p:nvPr/>
            </p:nvSpPr>
            <p:spPr bwMode="auto">
              <a:xfrm>
                <a:off x="135" y="233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2" name="Rectangle 91"/>
              <p:cNvSpPr>
                <a:spLocks noChangeArrowheads="1"/>
              </p:cNvSpPr>
              <p:nvPr/>
            </p:nvSpPr>
            <p:spPr bwMode="auto">
              <a:xfrm>
                <a:off x="135" y="233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3" name="Line 92"/>
              <p:cNvSpPr>
                <a:spLocks noChangeShapeType="1"/>
              </p:cNvSpPr>
              <p:nvPr/>
            </p:nvSpPr>
            <p:spPr bwMode="auto">
              <a:xfrm>
                <a:off x="135" y="2336"/>
                <a:ext cx="0" cy="86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4" name="Rectangle 93"/>
              <p:cNvSpPr>
                <a:spLocks noChangeArrowheads="1"/>
              </p:cNvSpPr>
              <p:nvPr/>
            </p:nvSpPr>
            <p:spPr bwMode="auto">
              <a:xfrm>
                <a:off x="135" y="2336"/>
                <a:ext cx="6" cy="8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5" name="Line 94"/>
              <p:cNvSpPr>
                <a:spLocks noChangeShapeType="1"/>
              </p:cNvSpPr>
              <p:nvPr/>
            </p:nvSpPr>
            <p:spPr bwMode="auto">
              <a:xfrm>
                <a:off x="135" y="320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6" name="Rectangle 95"/>
              <p:cNvSpPr>
                <a:spLocks noChangeArrowheads="1"/>
              </p:cNvSpPr>
              <p:nvPr/>
            </p:nvSpPr>
            <p:spPr bwMode="auto">
              <a:xfrm>
                <a:off x="135" y="320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7" name="Line 96"/>
              <p:cNvSpPr>
                <a:spLocks noChangeShapeType="1"/>
              </p:cNvSpPr>
              <p:nvPr/>
            </p:nvSpPr>
            <p:spPr bwMode="auto">
              <a:xfrm>
                <a:off x="135" y="320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8" name="Rectangle 97"/>
              <p:cNvSpPr>
                <a:spLocks noChangeArrowheads="1"/>
              </p:cNvSpPr>
              <p:nvPr/>
            </p:nvSpPr>
            <p:spPr bwMode="auto">
              <a:xfrm>
                <a:off x="135" y="320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9" name="Line 98"/>
              <p:cNvSpPr>
                <a:spLocks noChangeShapeType="1"/>
              </p:cNvSpPr>
              <p:nvPr/>
            </p:nvSpPr>
            <p:spPr bwMode="auto">
              <a:xfrm>
                <a:off x="135" y="3230"/>
                <a:ext cx="191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0" name="Rectangle 99"/>
              <p:cNvSpPr>
                <a:spLocks noChangeArrowheads="1"/>
              </p:cNvSpPr>
              <p:nvPr/>
            </p:nvSpPr>
            <p:spPr bwMode="auto">
              <a:xfrm>
                <a:off x="135" y="3230"/>
                <a:ext cx="191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1" name="Line 100"/>
              <p:cNvSpPr>
                <a:spLocks noChangeShapeType="1"/>
              </p:cNvSpPr>
              <p:nvPr/>
            </p:nvSpPr>
            <p:spPr bwMode="auto">
              <a:xfrm>
                <a:off x="135" y="323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2" name="Rectangle 101"/>
              <p:cNvSpPr>
                <a:spLocks noChangeArrowheads="1"/>
              </p:cNvSpPr>
              <p:nvPr/>
            </p:nvSpPr>
            <p:spPr bwMode="auto">
              <a:xfrm>
                <a:off x="135" y="323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3" name="Line 102"/>
              <p:cNvSpPr>
                <a:spLocks noChangeShapeType="1"/>
              </p:cNvSpPr>
              <p:nvPr/>
            </p:nvSpPr>
            <p:spPr bwMode="auto">
              <a:xfrm>
                <a:off x="2043" y="2336"/>
                <a:ext cx="0" cy="87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4" name="Rectangle 103"/>
              <p:cNvSpPr>
                <a:spLocks noChangeArrowheads="1"/>
              </p:cNvSpPr>
              <p:nvPr/>
            </p:nvSpPr>
            <p:spPr bwMode="auto">
              <a:xfrm>
                <a:off x="2043" y="2336"/>
                <a:ext cx="6" cy="87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5" name="Line 104"/>
              <p:cNvSpPr>
                <a:spLocks noChangeShapeType="1"/>
              </p:cNvSpPr>
              <p:nvPr/>
            </p:nvSpPr>
            <p:spPr bwMode="auto">
              <a:xfrm>
                <a:off x="135" y="326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6" name="Rectangle 105"/>
              <p:cNvSpPr>
                <a:spLocks noChangeArrowheads="1"/>
              </p:cNvSpPr>
              <p:nvPr/>
            </p:nvSpPr>
            <p:spPr bwMode="auto">
              <a:xfrm>
                <a:off x="135" y="326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7" name="Line 106"/>
              <p:cNvSpPr>
                <a:spLocks noChangeShapeType="1"/>
              </p:cNvSpPr>
              <p:nvPr/>
            </p:nvSpPr>
            <p:spPr bwMode="auto">
              <a:xfrm>
                <a:off x="2049" y="3464"/>
                <a:ext cx="357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8" name="Rectangle 107"/>
              <p:cNvSpPr>
                <a:spLocks noChangeArrowheads="1"/>
              </p:cNvSpPr>
              <p:nvPr/>
            </p:nvSpPr>
            <p:spPr bwMode="auto">
              <a:xfrm>
                <a:off x="2049" y="3464"/>
                <a:ext cx="3570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9" name="Line 108"/>
              <p:cNvSpPr>
                <a:spLocks noChangeShapeType="1"/>
              </p:cNvSpPr>
              <p:nvPr/>
            </p:nvSpPr>
            <p:spPr bwMode="auto">
              <a:xfrm>
                <a:off x="135" y="3266"/>
                <a:ext cx="0" cy="58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0" name="Rectangle 109"/>
              <p:cNvSpPr>
                <a:spLocks noChangeArrowheads="1"/>
              </p:cNvSpPr>
              <p:nvPr/>
            </p:nvSpPr>
            <p:spPr bwMode="auto">
              <a:xfrm>
                <a:off x="135" y="3266"/>
                <a:ext cx="6" cy="58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1" name="Line 110"/>
              <p:cNvSpPr>
                <a:spLocks noChangeShapeType="1"/>
              </p:cNvSpPr>
              <p:nvPr/>
            </p:nvSpPr>
            <p:spPr bwMode="auto">
              <a:xfrm>
                <a:off x="135" y="3848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2" name="Rectangle 111"/>
              <p:cNvSpPr>
                <a:spLocks noChangeArrowheads="1"/>
              </p:cNvSpPr>
              <p:nvPr/>
            </p:nvSpPr>
            <p:spPr bwMode="auto">
              <a:xfrm>
                <a:off x="135" y="3848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3" name="Line 112"/>
              <p:cNvSpPr>
                <a:spLocks noChangeShapeType="1"/>
              </p:cNvSpPr>
              <p:nvPr/>
            </p:nvSpPr>
            <p:spPr bwMode="auto">
              <a:xfrm>
                <a:off x="135" y="3854"/>
                <a:ext cx="0" cy="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4" name="Rectangle 113"/>
              <p:cNvSpPr>
                <a:spLocks noChangeArrowheads="1"/>
              </p:cNvSpPr>
              <p:nvPr/>
            </p:nvSpPr>
            <p:spPr bwMode="auto">
              <a:xfrm>
                <a:off x="135" y="3854"/>
                <a:ext cx="6" cy="3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5" name="Line 114"/>
              <p:cNvSpPr>
                <a:spLocks noChangeShapeType="1"/>
              </p:cNvSpPr>
              <p:nvPr/>
            </p:nvSpPr>
            <p:spPr bwMode="auto">
              <a:xfrm>
                <a:off x="2043" y="3266"/>
                <a:ext cx="0" cy="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6" name="Rectangle 115"/>
              <p:cNvSpPr>
                <a:spLocks noChangeArrowheads="1"/>
              </p:cNvSpPr>
              <p:nvPr/>
            </p:nvSpPr>
            <p:spPr bwMode="auto">
              <a:xfrm>
                <a:off x="2043" y="3266"/>
                <a:ext cx="6" cy="5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7" name="Line 116"/>
              <p:cNvSpPr>
                <a:spLocks noChangeShapeType="1"/>
              </p:cNvSpPr>
              <p:nvPr/>
            </p:nvSpPr>
            <p:spPr bwMode="auto">
              <a:xfrm>
                <a:off x="3495" y="3266"/>
                <a:ext cx="0" cy="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8" name="Rectangle 117"/>
              <p:cNvSpPr>
                <a:spLocks noChangeArrowheads="1"/>
              </p:cNvSpPr>
              <p:nvPr/>
            </p:nvSpPr>
            <p:spPr bwMode="auto">
              <a:xfrm>
                <a:off x="3495" y="3266"/>
                <a:ext cx="6" cy="5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9" name="Line 118"/>
              <p:cNvSpPr>
                <a:spLocks noChangeShapeType="1"/>
              </p:cNvSpPr>
              <p:nvPr/>
            </p:nvSpPr>
            <p:spPr bwMode="auto">
              <a:xfrm>
                <a:off x="141" y="3878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0" name="Rectangle 119"/>
              <p:cNvSpPr>
                <a:spLocks noChangeArrowheads="1"/>
              </p:cNvSpPr>
              <p:nvPr/>
            </p:nvSpPr>
            <p:spPr bwMode="auto">
              <a:xfrm>
                <a:off x="141" y="3878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1" name="Line 120"/>
              <p:cNvSpPr>
                <a:spLocks noChangeShapeType="1"/>
              </p:cNvSpPr>
              <p:nvPr/>
            </p:nvSpPr>
            <p:spPr bwMode="auto">
              <a:xfrm>
                <a:off x="5619" y="1274"/>
                <a:ext cx="0" cy="26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2" name="Rectangle 121"/>
              <p:cNvSpPr>
                <a:spLocks noChangeArrowheads="1"/>
              </p:cNvSpPr>
              <p:nvPr/>
            </p:nvSpPr>
            <p:spPr bwMode="auto">
              <a:xfrm>
                <a:off x="5619" y="1274"/>
                <a:ext cx="6" cy="26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3" name="Line 122"/>
              <p:cNvSpPr>
                <a:spLocks noChangeShapeType="1"/>
              </p:cNvSpPr>
              <p:nvPr/>
            </p:nvSpPr>
            <p:spPr bwMode="auto">
              <a:xfrm>
                <a:off x="13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4" name="Rectangle 123"/>
              <p:cNvSpPr>
                <a:spLocks noChangeArrowheads="1"/>
              </p:cNvSpPr>
              <p:nvPr/>
            </p:nvSpPr>
            <p:spPr bwMode="auto">
              <a:xfrm>
                <a:off x="13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5" name="Line 124"/>
              <p:cNvSpPr>
                <a:spLocks noChangeShapeType="1"/>
              </p:cNvSpPr>
              <p:nvPr/>
            </p:nvSpPr>
            <p:spPr bwMode="auto">
              <a:xfrm>
                <a:off x="204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6" name="Rectangle 125"/>
              <p:cNvSpPr>
                <a:spLocks noChangeArrowheads="1"/>
              </p:cNvSpPr>
              <p:nvPr/>
            </p:nvSpPr>
            <p:spPr bwMode="auto">
              <a:xfrm>
                <a:off x="204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7" name="Line 126"/>
              <p:cNvSpPr>
                <a:spLocks noChangeShapeType="1"/>
              </p:cNvSpPr>
              <p:nvPr/>
            </p:nvSpPr>
            <p:spPr bwMode="auto">
              <a:xfrm>
                <a:off x="561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8" name="Rectangle 127"/>
              <p:cNvSpPr>
                <a:spLocks noChangeArrowheads="1"/>
              </p:cNvSpPr>
              <p:nvPr/>
            </p:nvSpPr>
            <p:spPr bwMode="auto">
              <a:xfrm>
                <a:off x="561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9" name="Line 128"/>
              <p:cNvSpPr>
                <a:spLocks noChangeShapeType="1"/>
              </p:cNvSpPr>
              <p:nvPr/>
            </p:nvSpPr>
            <p:spPr bwMode="auto">
              <a:xfrm>
                <a:off x="349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0" name="Rectangle 129"/>
              <p:cNvSpPr>
                <a:spLocks noChangeArrowheads="1"/>
              </p:cNvSpPr>
              <p:nvPr/>
            </p:nvSpPr>
            <p:spPr bwMode="auto">
              <a:xfrm>
                <a:off x="349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1" name="Line 130"/>
              <p:cNvSpPr>
                <a:spLocks noChangeShapeType="1"/>
              </p:cNvSpPr>
              <p:nvPr/>
            </p:nvSpPr>
            <p:spPr bwMode="auto">
              <a:xfrm>
                <a:off x="217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2" name="Rectangle 131"/>
              <p:cNvSpPr>
                <a:spLocks noChangeArrowheads="1"/>
              </p:cNvSpPr>
              <p:nvPr/>
            </p:nvSpPr>
            <p:spPr bwMode="auto">
              <a:xfrm>
                <a:off x="217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3" name="Line 132"/>
              <p:cNvSpPr>
                <a:spLocks noChangeShapeType="1"/>
              </p:cNvSpPr>
              <p:nvPr/>
            </p:nvSpPr>
            <p:spPr bwMode="auto">
              <a:xfrm>
                <a:off x="230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4" name="Rectangle 133"/>
              <p:cNvSpPr>
                <a:spLocks noChangeArrowheads="1"/>
              </p:cNvSpPr>
              <p:nvPr/>
            </p:nvSpPr>
            <p:spPr bwMode="auto">
              <a:xfrm>
                <a:off x="230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5" name="Line 134"/>
              <p:cNvSpPr>
                <a:spLocks noChangeShapeType="1"/>
              </p:cNvSpPr>
              <p:nvPr/>
            </p:nvSpPr>
            <p:spPr bwMode="auto">
              <a:xfrm>
                <a:off x="243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6" name="Rectangle 135"/>
              <p:cNvSpPr>
                <a:spLocks noChangeArrowheads="1"/>
              </p:cNvSpPr>
              <p:nvPr/>
            </p:nvSpPr>
            <p:spPr bwMode="auto">
              <a:xfrm>
                <a:off x="243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7" name="Line 136"/>
              <p:cNvSpPr>
                <a:spLocks noChangeShapeType="1"/>
              </p:cNvSpPr>
              <p:nvPr/>
            </p:nvSpPr>
            <p:spPr bwMode="auto">
              <a:xfrm>
                <a:off x="257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8" name="Rectangle 137"/>
              <p:cNvSpPr>
                <a:spLocks noChangeArrowheads="1"/>
              </p:cNvSpPr>
              <p:nvPr/>
            </p:nvSpPr>
            <p:spPr bwMode="auto">
              <a:xfrm>
                <a:off x="257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9" name="Line 138"/>
              <p:cNvSpPr>
                <a:spLocks noChangeShapeType="1"/>
              </p:cNvSpPr>
              <p:nvPr/>
            </p:nvSpPr>
            <p:spPr bwMode="auto">
              <a:xfrm>
                <a:off x="270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0" name="Rectangle 139"/>
              <p:cNvSpPr>
                <a:spLocks noChangeArrowheads="1"/>
              </p:cNvSpPr>
              <p:nvPr/>
            </p:nvSpPr>
            <p:spPr bwMode="auto">
              <a:xfrm>
                <a:off x="270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1" name="Line 140"/>
              <p:cNvSpPr>
                <a:spLocks noChangeShapeType="1"/>
              </p:cNvSpPr>
              <p:nvPr/>
            </p:nvSpPr>
            <p:spPr bwMode="auto">
              <a:xfrm>
                <a:off x="283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2" name="Rectangle 141"/>
              <p:cNvSpPr>
                <a:spLocks noChangeArrowheads="1"/>
              </p:cNvSpPr>
              <p:nvPr/>
            </p:nvSpPr>
            <p:spPr bwMode="auto">
              <a:xfrm>
                <a:off x="283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3" name="Line 142"/>
              <p:cNvSpPr>
                <a:spLocks noChangeShapeType="1"/>
              </p:cNvSpPr>
              <p:nvPr/>
            </p:nvSpPr>
            <p:spPr bwMode="auto">
              <a:xfrm>
                <a:off x="296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4" name="Rectangle 143"/>
              <p:cNvSpPr>
                <a:spLocks noChangeArrowheads="1"/>
              </p:cNvSpPr>
              <p:nvPr/>
            </p:nvSpPr>
            <p:spPr bwMode="auto">
              <a:xfrm>
                <a:off x="296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5" name="Line 144"/>
              <p:cNvSpPr>
                <a:spLocks noChangeShapeType="1"/>
              </p:cNvSpPr>
              <p:nvPr/>
            </p:nvSpPr>
            <p:spPr bwMode="auto">
              <a:xfrm>
                <a:off x="309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6" name="Rectangle 145"/>
              <p:cNvSpPr>
                <a:spLocks noChangeArrowheads="1"/>
              </p:cNvSpPr>
              <p:nvPr/>
            </p:nvSpPr>
            <p:spPr bwMode="auto">
              <a:xfrm>
                <a:off x="309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7" name="Line 146"/>
              <p:cNvSpPr>
                <a:spLocks noChangeShapeType="1"/>
              </p:cNvSpPr>
              <p:nvPr/>
            </p:nvSpPr>
            <p:spPr bwMode="auto">
              <a:xfrm>
                <a:off x="323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8" name="Rectangle 147"/>
              <p:cNvSpPr>
                <a:spLocks noChangeArrowheads="1"/>
              </p:cNvSpPr>
              <p:nvPr/>
            </p:nvSpPr>
            <p:spPr bwMode="auto">
              <a:xfrm>
                <a:off x="323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9" name="Line 148"/>
              <p:cNvSpPr>
                <a:spLocks noChangeShapeType="1"/>
              </p:cNvSpPr>
              <p:nvPr/>
            </p:nvSpPr>
            <p:spPr bwMode="auto">
              <a:xfrm>
                <a:off x="336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0" name="Rectangle 149"/>
              <p:cNvSpPr>
                <a:spLocks noChangeArrowheads="1"/>
              </p:cNvSpPr>
              <p:nvPr/>
            </p:nvSpPr>
            <p:spPr bwMode="auto">
              <a:xfrm>
                <a:off x="336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1" name="Line 150"/>
              <p:cNvSpPr>
                <a:spLocks noChangeShapeType="1"/>
              </p:cNvSpPr>
              <p:nvPr/>
            </p:nvSpPr>
            <p:spPr bwMode="auto">
              <a:xfrm>
                <a:off x="362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2" name="Rectangle 151"/>
              <p:cNvSpPr>
                <a:spLocks noChangeArrowheads="1"/>
              </p:cNvSpPr>
              <p:nvPr/>
            </p:nvSpPr>
            <p:spPr bwMode="auto">
              <a:xfrm>
                <a:off x="362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3" name="Line 152"/>
              <p:cNvSpPr>
                <a:spLocks noChangeShapeType="1"/>
              </p:cNvSpPr>
              <p:nvPr/>
            </p:nvSpPr>
            <p:spPr bwMode="auto">
              <a:xfrm>
                <a:off x="375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4" name="Rectangle 153"/>
              <p:cNvSpPr>
                <a:spLocks noChangeArrowheads="1"/>
              </p:cNvSpPr>
              <p:nvPr/>
            </p:nvSpPr>
            <p:spPr bwMode="auto">
              <a:xfrm>
                <a:off x="375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5" name="Line 154"/>
              <p:cNvSpPr>
                <a:spLocks noChangeShapeType="1"/>
              </p:cNvSpPr>
              <p:nvPr/>
            </p:nvSpPr>
            <p:spPr bwMode="auto">
              <a:xfrm>
                <a:off x="389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6" name="Rectangle 155"/>
              <p:cNvSpPr>
                <a:spLocks noChangeArrowheads="1"/>
              </p:cNvSpPr>
              <p:nvPr/>
            </p:nvSpPr>
            <p:spPr bwMode="auto">
              <a:xfrm>
                <a:off x="389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7" name="Line 156"/>
              <p:cNvSpPr>
                <a:spLocks noChangeShapeType="1"/>
              </p:cNvSpPr>
              <p:nvPr/>
            </p:nvSpPr>
            <p:spPr bwMode="auto">
              <a:xfrm>
                <a:off x="402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8" name="Rectangle 157"/>
              <p:cNvSpPr>
                <a:spLocks noChangeArrowheads="1"/>
              </p:cNvSpPr>
              <p:nvPr/>
            </p:nvSpPr>
            <p:spPr bwMode="auto">
              <a:xfrm>
                <a:off x="402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9" name="Line 158"/>
              <p:cNvSpPr>
                <a:spLocks noChangeShapeType="1"/>
              </p:cNvSpPr>
              <p:nvPr/>
            </p:nvSpPr>
            <p:spPr bwMode="auto">
              <a:xfrm>
                <a:off x="415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0" name="Rectangle 159"/>
              <p:cNvSpPr>
                <a:spLocks noChangeArrowheads="1"/>
              </p:cNvSpPr>
              <p:nvPr/>
            </p:nvSpPr>
            <p:spPr bwMode="auto">
              <a:xfrm>
                <a:off x="415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1" name="Line 160"/>
              <p:cNvSpPr>
                <a:spLocks noChangeShapeType="1"/>
              </p:cNvSpPr>
              <p:nvPr/>
            </p:nvSpPr>
            <p:spPr bwMode="auto">
              <a:xfrm>
                <a:off x="428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2" name="Rectangle 161"/>
              <p:cNvSpPr>
                <a:spLocks noChangeArrowheads="1"/>
              </p:cNvSpPr>
              <p:nvPr/>
            </p:nvSpPr>
            <p:spPr bwMode="auto">
              <a:xfrm>
                <a:off x="428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3" name="Line 162"/>
              <p:cNvSpPr>
                <a:spLocks noChangeShapeType="1"/>
              </p:cNvSpPr>
              <p:nvPr/>
            </p:nvSpPr>
            <p:spPr bwMode="auto">
              <a:xfrm>
                <a:off x="441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4" name="Rectangle 163"/>
              <p:cNvSpPr>
                <a:spLocks noChangeArrowheads="1"/>
              </p:cNvSpPr>
              <p:nvPr/>
            </p:nvSpPr>
            <p:spPr bwMode="auto">
              <a:xfrm>
                <a:off x="441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5" name="Line 164"/>
              <p:cNvSpPr>
                <a:spLocks noChangeShapeType="1"/>
              </p:cNvSpPr>
              <p:nvPr/>
            </p:nvSpPr>
            <p:spPr bwMode="auto">
              <a:xfrm>
                <a:off x="455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6" name="Rectangle 165"/>
              <p:cNvSpPr>
                <a:spLocks noChangeArrowheads="1"/>
              </p:cNvSpPr>
              <p:nvPr/>
            </p:nvSpPr>
            <p:spPr bwMode="auto">
              <a:xfrm>
                <a:off x="455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7" name="Line 166"/>
              <p:cNvSpPr>
                <a:spLocks noChangeShapeType="1"/>
              </p:cNvSpPr>
              <p:nvPr/>
            </p:nvSpPr>
            <p:spPr bwMode="auto">
              <a:xfrm>
                <a:off x="468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8" name="Rectangle 167"/>
              <p:cNvSpPr>
                <a:spLocks noChangeArrowheads="1"/>
              </p:cNvSpPr>
              <p:nvPr/>
            </p:nvSpPr>
            <p:spPr bwMode="auto">
              <a:xfrm>
                <a:off x="468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9" name="Line 168"/>
              <p:cNvSpPr>
                <a:spLocks noChangeShapeType="1"/>
              </p:cNvSpPr>
              <p:nvPr/>
            </p:nvSpPr>
            <p:spPr bwMode="auto">
              <a:xfrm>
                <a:off x="481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0" name="Rectangle 169"/>
              <p:cNvSpPr>
                <a:spLocks noChangeArrowheads="1"/>
              </p:cNvSpPr>
              <p:nvPr/>
            </p:nvSpPr>
            <p:spPr bwMode="auto">
              <a:xfrm>
                <a:off x="481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1" name="Line 170"/>
              <p:cNvSpPr>
                <a:spLocks noChangeShapeType="1"/>
              </p:cNvSpPr>
              <p:nvPr/>
            </p:nvSpPr>
            <p:spPr bwMode="auto">
              <a:xfrm>
                <a:off x="494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2" name="Rectangle 171"/>
              <p:cNvSpPr>
                <a:spLocks noChangeArrowheads="1"/>
              </p:cNvSpPr>
              <p:nvPr/>
            </p:nvSpPr>
            <p:spPr bwMode="auto">
              <a:xfrm>
                <a:off x="494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3" name="Line 172"/>
              <p:cNvSpPr>
                <a:spLocks noChangeShapeType="1"/>
              </p:cNvSpPr>
              <p:nvPr/>
            </p:nvSpPr>
            <p:spPr bwMode="auto">
              <a:xfrm>
                <a:off x="507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4" name="Rectangle 173"/>
              <p:cNvSpPr>
                <a:spLocks noChangeArrowheads="1"/>
              </p:cNvSpPr>
              <p:nvPr/>
            </p:nvSpPr>
            <p:spPr bwMode="auto">
              <a:xfrm>
                <a:off x="507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5" name="Line 174"/>
              <p:cNvSpPr>
                <a:spLocks noChangeShapeType="1"/>
              </p:cNvSpPr>
              <p:nvPr/>
            </p:nvSpPr>
            <p:spPr bwMode="auto">
              <a:xfrm>
                <a:off x="521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6" name="Rectangle 175"/>
              <p:cNvSpPr>
                <a:spLocks noChangeArrowheads="1"/>
              </p:cNvSpPr>
              <p:nvPr/>
            </p:nvSpPr>
            <p:spPr bwMode="auto">
              <a:xfrm>
                <a:off x="521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7" name="Line 176"/>
              <p:cNvSpPr>
                <a:spLocks noChangeShapeType="1"/>
              </p:cNvSpPr>
              <p:nvPr/>
            </p:nvSpPr>
            <p:spPr bwMode="auto">
              <a:xfrm>
                <a:off x="534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8" name="Rectangle 177"/>
              <p:cNvSpPr>
                <a:spLocks noChangeArrowheads="1"/>
              </p:cNvSpPr>
              <p:nvPr/>
            </p:nvSpPr>
            <p:spPr bwMode="auto">
              <a:xfrm>
                <a:off x="534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9" name="Line 178"/>
              <p:cNvSpPr>
                <a:spLocks noChangeShapeType="1"/>
              </p:cNvSpPr>
              <p:nvPr/>
            </p:nvSpPr>
            <p:spPr bwMode="auto">
              <a:xfrm>
                <a:off x="547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0" name="Rectangle 179"/>
              <p:cNvSpPr>
                <a:spLocks noChangeArrowheads="1"/>
              </p:cNvSpPr>
              <p:nvPr/>
            </p:nvSpPr>
            <p:spPr bwMode="auto">
              <a:xfrm>
                <a:off x="547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1" name="Line 180"/>
              <p:cNvSpPr>
                <a:spLocks noChangeShapeType="1"/>
              </p:cNvSpPr>
              <p:nvPr/>
            </p:nvSpPr>
            <p:spPr bwMode="auto">
              <a:xfrm>
                <a:off x="5625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2" name="Rectangle 181"/>
              <p:cNvSpPr>
                <a:spLocks noChangeArrowheads="1"/>
              </p:cNvSpPr>
              <p:nvPr/>
            </p:nvSpPr>
            <p:spPr bwMode="auto">
              <a:xfrm>
                <a:off x="5625" y="79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3" name="Line 182"/>
              <p:cNvSpPr>
                <a:spLocks noChangeShapeType="1"/>
              </p:cNvSpPr>
              <p:nvPr/>
            </p:nvSpPr>
            <p:spPr bwMode="auto">
              <a:xfrm>
                <a:off x="5625" y="102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4" name="Rectangle 183"/>
              <p:cNvSpPr>
                <a:spLocks noChangeArrowheads="1"/>
              </p:cNvSpPr>
              <p:nvPr/>
            </p:nvSpPr>
            <p:spPr bwMode="auto">
              <a:xfrm>
                <a:off x="5625" y="102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5" name="Line 184"/>
              <p:cNvSpPr>
                <a:spLocks noChangeShapeType="1"/>
              </p:cNvSpPr>
              <p:nvPr/>
            </p:nvSpPr>
            <p:spPr bwMode="auto">
              <a:xfrm>
                <a:off x="5625" y="126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6" name="Rectangle 185"/>
              <p:cNvSpPr>
                <a:spLocks noChangeArrowheads="1"/>
              </p:cNvSpPr>
              <p:nvPr/>
            </p:nvSpPr>
            <p:spPr bwMode="auto">
              <a:xfrm>
                <a:off x="5625" y="126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7" name="Line 186"/>
              <p:cNvSpPr>
                <a:spLocks noChangeShapeType="1"/>
              </p:cNvSpPr>
              <p:nvPr/>
            </p:nvSpPr>
            <p:spPr bwMode="auto">
              <a:xfrm>
                <a:off x="5625" y="151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8" name="Rectangle 187"/>
              <p:cNvSpPr>
                <a:spLocks noChangeArrowheads="1"/>
              </p:cNvSpPr>
              <p:nvPr/>
            </p:nvSpPr>
            <p:spPr bwMode="auto">
              <a:xfrm>
                <a:off x="5625" y="151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9" name="Line 188"/>
              <p:cNvSpPr>
                <a:spLocks noChangeShapeType="1"/>
              </p:cNvSpPr>
              <p:nvPr/>
            </p:nvSpPr>
            <p:spPr bwMode="auto">
              <a:xfrm>
                <a:off x="5625" y="154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0" name="Rectangle 189"/>
              <p:cNvSpPr>
                <a:spLocks noChangeArrowheads="1"/>
              </p:cNvSpPr>
              <p:nvPr/>
            </p:nvSpPr>
            <p:spPr bwMode="auto">
              <a:xfrm>
                <a:off x="5625" y="154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1" name="Line 190"/>
              <p:cNvSpPr>
                <a:spLocks noChangeShapeType="1"/>
              </p:cNvSpPr>
              <p:nvPr/>
            </p:nvSpPr>
            <p:spPr bwMode="auto">
              <a:xfrm>
                <a:off x="5625" y="176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2" name="Rectangle 191"/>
              <p:cNvSpPr>
                <a:spLocks noChangeArrowheads="1"/>
              </p:cNvSpPr>
              <p:nvPr/>
            </p:nvSpPr>
            <p:spPr bwMode="auto">
              <a:xfrm>
                <a:off x="5625" y="176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3" name="Line 192"/>
              <p:cNvSpPr>
                <a:spLocks noChangeShapeType="1"/>
              </p:cNvSpPr>
              <p:nvPr/>
            </p:nvSpPr>
            <p:spPr bwMode="auto">
              <a:xfrm>
                <a:off x="5625" y="179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4" name="Rectangle 193"/>
              <p:cNvSpPr>
                <a:spLocks noChangeArrowheads="1"/>
              </p:cNvSpPr>
              <p:nvPr/>
            </p:nvSpPr>
            <p:spPr bwMode="auto">
              <a:xfrm>
                <a:off x="5625" y="179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5" name="Line 194"/>
              <p:cNvSpPr>
                <a:spLocks noChangeShapeType="1"/>
              </p:cNvSpPr>
              <p:nvPr/>
            </p:nvSpPr>
            <p:spPr bwMode="auto">
              <a:xfrm>
                <a:off x="5625" y="204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6" name="Rectangle 195"/>
              <p:cNvSpPr>
                <a:spLocks noChangeArrowheads="1"/>
              </p:cNvSpPr>
              <p:nvPr/>
            </p:nvSpPr>
            <p:spPr bwMode="auto">
              <a:xfrm>
                <a:off x="5625" y="204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7" name="Line 196"/>
              <p:cNvSpPr>
                <a:spLocks noChangeShapeType="1"/>
              </p:cNvSpPr>
              <p:nvPr/>
            </p:nvSpPr>
            <p:spPr bwMode="auto">
              <a:xfrm>
                <a:off x="5625" y="207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8" name="Rectangle 197"/>
              <p:cNvSpPr>
                <a:spLocks noChangeArrowheads="1"/>
              </p:cNvSpPr>
              <p:nvPr/>
            </p:nvSpPr>
            <p:spPr bwMode="auto">
              <a:xfrm>
                <a:off x="5625" y="207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9" name="Line 198"/>
              <p:cNvSpPr>
                <a:spLocks noChangeShapeType="1"/>
              </p:cNvSpPr>
              <p:nvPr/>
            </p:nvSpPr>
            <p:spPr bwMode="auto">
              <a:xfrm>
                <a:off x="5625" y="230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0" name="Rectangle 199"/>
              <p:cNvSpPr>
                <a:spLocks noChangeArrowheads="1"/>
              </p:cNvSpPr>
              <p:nvPr/>
            </p:nvSpPr>
            <p:spPr bwMode="auto">
              <a:xfrm>
                <a:off x="5625" y="230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1" name="Line 200"/>
              <p:cNvSpPr>
                <a:spLocks noChangeShapeType="1"/>
              </p:cNvSpPr>
              <p:nvPr/>
            </p:nvSpPr>
            <p:spPr bwMode="auto">
              <a:xfrm>
                <a:off x="5625" y="233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2" name="Rectangle 201"/>
              <p:cNvSpPr>
                <a:spLocks noChangeArrowheads="1"/>
              </p:cNvSpPr>
              <p:nvPr/>
            </p:nvSpPr>
            <p:spPr bwMode="auto">
              <a:xfrm>
                <a:off x="5625" y="233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3" name="Line 202"/>
              <p:cNvSpPr>
                <a:spLocks noChangeShapeType="1"/>
              </p:cNvSpPr>
              <p:nvPr/>
            </p:nvSpPr>
            <p:spPr bwMode="auto">
              <a:xfrm>
                <a:off x="5625" y="320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4" name="Rectangle 203"/>
              <p:cNvSpPr>
                <a:spLocks noChangeArrowheads="1"/>
              </p:cNvSpPr>
              <p:nvPr/>
            </p:nvSpPr>
            <p:spPr bwMode="auto">
              <a:xfrm>
                <a:off x="5625" y="320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5" name="Line 204"/>
              <p:cNvSpPr>
                <a:spLocks noChangeShapeType="1"/>
              </p:cNvSpPr>
              <p:nvPr/>
            </p:nvSpPr>
            <p:spPr bwMode="auto">
              <a:xfrm>
                <a:off x="5625" y="323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</p:grpSp>
        <p:sp>
          <p:nvSpPr>
            <p:cNvPr id="7" name="Rectangle 206"/>
            <p:cNvSpPr>
              <a:spLocks noChangeArrowheads="1"/>
            </p:cNvSpPr>
            <p:nvPr/>
          </p:nvSpPr>
          <p:spPr bwMode="auto">
            <a:xfrm>
              <a:off x="5625" y="323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8" name="Line 207"/>
            <p:cNvSpPr>
              <a:spLocks noChangeShapeType="1"/>
            </p:cNvSpPr>
            <p:nvPr/>
          </p:nvSpPr>
          <p:spPr bwMode="auto">
            <a:xfrm>
              <a:off x="5625" y="326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9" name="Rectangle 208"/>
            <p:cNvSpPr>
              <a:spLocks noChangeArrowheads="1"/>
            </p:cNvSpPr>
            <p:nvPr/>
          </p:nvSpPr>
          <p:spPr bwMode="auto">
            <a:xfrm>
              <a:off x="5625" y="326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" name="Line 209"/>
            <p:cNvSpPr>
              <a:spLocks noChangeShapeType="1"/>
            </p:cNvSpPr>
            <p:nvPr/>
          </p:nvSpPr>
          <p:spPr bwMode="auto">
            <a:xfrm>
              <a:off x="5625" y="34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" name="Rectangle 210"/>
            <p:cNvSpPr>
              <a:spLocks noChangeArrowheads="1"/>
            </p:cNvSpPr>
            <p:nvPr/>
          </p:nvSpPr>
          <p:spPr bwMode="auto">
            <a:xfrm>
              <a:off x="5625" y="3464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" name="Line 211"/>
            <p:cNvSpPr>
              <a:spLocks noChangeShapeType="1"/>
            </p:cNvSpPr>
            <p:nvPr/>
          </p:nvSpPr>
          <p:spPr bwMode="auto">
            <a:xfrm>
              <a:off x="5625" y="38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" name="Rectangle 212"/>
            <p:cNvSpPr>
              <a:spLocks noChangeArrowheads="1"/>
            </p:cNvSpPr>
            <p:nvPr/>
          </p:nvSpPr>
          <p:spPr bwMode="auto">
            <a:xfrm>
              <a:off x="5625" y="3848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7" name="Line 213"/>
            <p:cNvSpPr>
              <a:spLocks noChangeShapeType="1"/>
            </p:cNvSpPr>
            <p:nvPr/>
          </p:nvSpPr>
          <p:spPr bwMode="auto">
            <a:xfrm>
              <a:off x="5625" y="387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8" name="Rectangle 214"/>
            <p:cNvSpPr>
              <a:spLocks noChangeArrowheads="1"/>
            </p:cNvSpPr>
            <p:nvPr/>
          </p:nvSpPr>
          <p:spPr bwMode="auto">
            <a:xfrm>
              <a:off x="5625" y="3878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275855" y="1340768"/>
            <a:ext cx="56538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100" b="1" dirty="0">
                <a:ea typeface="Calibri"/>
                <a:cs typeface="Times New Roman"/>
              </a:rPr>
              <a:t>03_Βελτίωση της ανταγωνιστικότητας των μικρομεσαίων επιχειρήσεων </a:t>
            </a:r>
            <a:endParaRPr lang="el-GR" sz="11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275855" y="1700808"/>
            <a:ext cx="56538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000" dirty="0">
                <a:ea typeface="Calibri"/>
                <a:cs typeface="Times New Roman"/>
              </a:rPr>
              <a:t>03.</a:t>
            </a:r>
            <a:r>
              <a:rPr lang="en-US" sz="1000" dirty="0">
                <a:ea typeface="Calibri"/>
                <a:cs typeface="Times New Roman"/>
              </a:rPr>
              <a:t>c.1</a:t>
            </a:r>
            <a:r>
              <a:rPr lang="el-GR" sz="1000" dirty="0">
                <a:ea typeface="Calibri"/>
                <a:cs typeface="Times New Roman"/>
              </a:rPr>
              <a:t>_Αναστροφή της συρρίκνωσης της παραγωγικής βάσης της Περιφέρειας</a:t>
            </a:r>
            <a:endParaRPr lang="el-GR" sz="1000" dirty="0"/>
          </a:p>
        </p:txBody>
      </p:sp>
      <p:sp>
        <p:nvSpPr>
          <p:cNvPr id="5" name="Ορθογώνιο 4"/>
          <p:cNvSpPr/>
          <p:nvPr/>
        </p:nvSpPr>
        <p:spPr>
          <a:xfrm>
            <a:off x="3166640" y="2060848"/>
            <a:ext cx="58698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000" b="1" dirty="0">
                <a:solidFill>
                  <a:schemeClr val="tx2">
                    <a:lumMod val="75000"/>
                  </a:schemeClr>
                </a:solidFill>
              </a:rPr>
              <a:t>Ενίσχυση μικρών και πολύ μικρών Επιχειρήσεων που επλήγησαν από την πανδημία Covid-19 στην Αττική</a:t>
            </a:r>
          </a:p>
        </p:txBody>
      </p:sp>
      <p:sp>
        <p:nvSpPr>
          <p:cNvPr id="15" name="Ορθογώνιο 14"/>
          <p:cNvSpPr/>
          <p:nvPr/>
        </p:nvSpPr>
        <p:spPr>
          <a:xfrm>
            <a:off x="3275854" y="3306470"/>
            <a:ext cx="56538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>
                <a:solidFill>
                  <a:schemeClr val="tx2"/>
                </a:solidFill>
              </a:rPr>
              <a:t>Π Ε Ρ Ι Φ Ε Ρ Ε Ι Α </a:t>
            </a:r>
            <a:r>
              <a:rPr lang="en-US" sz="1600" b="1" dirty="0">
                <a:solidFill>
                  <a:schemeClr val="tx2"/>
                </a:solidFill>
              </a:rPr>
              <a:t>  </a:t>
            </a:r>
            <a:r>
              <a:rPr lang="el-GR" sz="1600" b="1" dirty="0">
                <a:solidFill>
                  <a:schemeClr val="tx2"/>
                </a:solidFill>
              </a:rPr>
              <a:t> Α Τ Τ Ι Κ Η Σ</a:t>
            </a:r>
          </a:p>
        </p:txBody>
      </p:sp>
      <p:sp>
        <p:nvSpPr>
          <p:cNvPr id="16" name="Ορθογώνιο 15"/>
          <p:cNvSpPr/>
          <p:nvPr/>
        </p:nvSpPr>
        <p:spPr>
          <a:xfrm>
            <a:off x="3347864" y="5589240"/>
            <a:ext cx="20882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/>
              <a:t>ΕΤΠΑ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" y="6453336"/>
            <a:ext cx="9143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/>
              <a:t>Με τη συγχρηματοδότηση της Ελλάδας και της Ευρωπαϊκής Ένωσης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512446" cy="968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Ορθογώνιο 21"/>
          <p:cNvSpPr/>
          <p:nvPr/>
        </p:nvSpPr>
        <p:spPr>
          <a:xfrm>
            <a:off x="1647176" y="509028"/>
            <a:ext cx="278080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100" b="1" dirty="0"/>
              <a:t>Ευρωπαϊκή Ένωση </a:t>
            </a:r>
            <a:endParaRPr lang="el-GR" sz="1100" dirty="0"/>
          </a:p>
          <a:p>
            <a:r>
              <a:rPr lang="el-GR" sz="1100" dirty="0"/>
              <a:t>Ευρωπαϊκό Ταμείο Περιφερειακής Ανάπτυξης 	</a:t>
            </a:r>
          </a:p>
        </p:txBody>
      </p:sp>
      <p:pic>
        <p:nvPicPr>
          <p:cNvPr id="23" name="Εικόνα 22" descr="Description: F:\2014_2020\SMART SPECIALIZATION\WORSHOP_EDP_01_POLITISMOS_TOYRISMOS\YLIKO DHMOSIEYSHS\espa1420_logo_rgb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0312" y="220827"/>
            <a:ext cx="1512168" cy="903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4" name="Rectangle 15"/>
          <p:cNvSpPr>
            <a:spLocks noChangeArrowheads="1"/>
          </p:cNvSpPr>
          <p:nvPr/>
        </p:nvSpPr>
        <p:spPr bwMode="auto">
          <a:xfrm>
            <a:off x="242888" y="2141537"/>
            <a:ext cx="1707199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ΤΙΤΛΟΣ ΔΡΑΣΗΣ/</a:t>
            </a:r>
            <a:r>
              <a:rPr kumimoji="0" lang="el-GR" sz="9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9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Proposal Call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3" name="Ορθογώνιο 222"/>
          <p:cNvSpPr/>
          <p:nvPr/>
        </p:nvSpPr>
        <p:spPr>
          <a:xfrm>
            <a:off x="3283969" y="3741261"/>
            <a:ext cx="55200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Η πράξη εντάσσεται στο πλαίσιο  δράσης ενίσχυσης μικρών και πολύ μικρών επιχειρήσεων που επλήγησαν από την πανδημία COVID-19 με τη μορφή μη επιστρεπτέας επιχορήγησης. </a:t>
            </a:r>
          </a:p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Η δημόσια χρηματοδότηση καλύπτει Κεφάλαιο Κίνησης ίσο με το 50% των εξόδων της επιχείρησης το 2019, με ελάχιστο ποσό επιχορήγησης τα 5.000 ευρώ και μέγιστο τα 40.000 ευρώ.</a:t>
            </a:r>
          </a:p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Το καθεστώς της ενίσχυσης είναι το Προσωρινό Πλαίσιο Στήριξης για τη λήψη μέτρων κρατικής ενίσχυσης με σκοπό να στηριχθεί η οικονομία κατά τη διάρκεια της τρέχουσας έξαρσης της νόσου COVID-19 με τη μορφή μη επιστρεπτέας επιχορήγησης (19.3.2020/C(2020) 1863 Ανακοίνωση της Επιτροπής όπως τροποποιήθηκε και ισχύει).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E5C92EF5-7B2B-4421-ADE1-EFD5C6879EE1}"/>
              </a:ext>
            </a:extLst>
          </p:cNvPr>
          <p:cNvSpPr txBox="1"/>
          <p:nvPr/>
        </p:nvSpPr>
        <p:spPr>
          <a:xfrm>
            <a:off x="3473885" y="2851746"/>
            <a:ext cx="4572000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ΜΑΡΙΑ ΖΑΧΑΡΟΠΟΥΛΟΥ ΚΑΙ ΣΙΑ Ε.Ε.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EC41005E-6CED-4958-97CE-88D1A2C4D222}"/>
              </a:ext>
            </a:extLst>
          </p:cNvPr>
          <p:cNvSpPr txBox="1"/>
          <p:nvPr/>
        </p:nvSpPr>
        <p:spPr>
          <a:xfrm>
            <a:off x="3449142" y="2444969"/>
            <a:ext cx="4572000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ΚΕΦΑΛΑΙΟ ΚΙΝΗΣΗΣ – ΚΩΔΙΚΟΣ ΟΠΣ 5109559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A29A0C43-6711-4F4A-9FD0-3D38BAB7946D}"/>
              </a:ext>
            </a:extLst>
          </p:cNvPr>
          <p:cNvSpPr txBox="1"/>
          <p:nvPr/>
        </p:nvSpPr>
        <p:spPr>
          <a:xfrm>
            <a:off x="6577012" y="5606396"/>
            <a:ext cx="4572000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€40.000,00</a:t>
            </a:r>
            <a:endParaRPr lang="el-G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88223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250</Words>
  <Application>Microsoft Office PowerPoint</Application>
  <PresentationFormat>Προβολή στην οθόνη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4" baseType="lpstr">
      <vt:lpstr>Arial</vt:lpstr>
      <vt:lpstr>Calibri</vt:lpstr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ΚΩΝΣΤΑΝΤΑΚΟΥ ΕΛΙΣΣΑΒΕΤ - MON.B1</dc:creator>
  <cp:lastModifiedBy>Γραμματεία ΕΝ.ΤΕ.</cp:lastModifiedBy>
  <cp:revision>15</cp:revision>
  <dcterms:created xsi:type="dcterms:W3CDTF">2021-05-19T11:41:06Z</dcterms:created>
  <dcterms:modified xsi:type="dcterms:W3CDTF">2021-07-06T09:08:12Z</dcterms:modified>
</cp:coreProperties>
</file>